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9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556500" cy="106934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2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400" b="1" i="0">
                <a:solidFill>
                  <a:srgbClr val="009D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400" b="1" i="0">
                <a:solidFill>
                  <a:srgbClr val="009D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400" b="1" i="0">
                <a:solidFill>
                  <a:srgbClr val="009D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582054"/>
            <a:ext cx="7530465" cy="2915920"/>
          </a:xfrm>
          <a:custGeom>
            <a:avLst/>
            <a:gdLst/>
            <a:ahLst/>
            <a:cxnLst/>
            <a:rect l="l" t="t" r="r" b="b"/>
            <a:pathLst>
              <a:path w="7530465" h="2915920">
                <a:moveTo>
                  <a:pt x="0" y="2915297"/>
                </a:moveTo>
                <a:lnTo>
                  <a:pt x="7529944" y="2915297"/>
                </a:lnTo>
                <a:lnTo>
                  <a:pt x="7529944" y="0"/>
                </a:lnTo>
                <a:lnTo>
                  <a:pt x="0" y="0"/>
                </a:lnTo>
                <a:lnTo>
                  <a:pt x="0" y="2915297"/>
                </a:lnTo>
                <a:close/>
              </a:path>
            </a:pathLst>
          </a:custGeom>
          <a:solidFill>
            <a:srgbClr val="009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467813"/>
            <a:ext cx="7530465" cy="4114800"/>
          </a:xfrm>
          <a:custGeom>
            <a:avLst/>
            <a:gdLst/>
            <a:ahLst/>
            <a:cxnLst/>
            <a:rect l="l" t="t" r="r" b="b"/>
            <a:pathLst>
              <a:path w="7530465" h="4114800">
                <a:moveTo>
                  <a:pt x="0" y="4114241"/>
                </a:moveTo>
                <a:lnTo>
                  <a:pt x="7529944" y="4114241"/>
                </a:lnTo>
                <a:lnTo>
                  <a:pt x="7529944" y="0"/>
                </a:lnTo>
                <a:lnTo>
                  <a:pt x="0" y="0"/>
                </a:lnTo>
                <a:lnTo>
                  <a:pt x="0" y="4114241"/>
                </a:lnTo>
                <a:close/>
              </a:path>
            </a:pathLst>
          </a:custGeom>
          <a:solidFill>
            <a:srgbClr val="009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676958"/>
            <a:ext cx="7530465" cy="662940"/>
          </a:xfrm>
          <a:custGeom>
            <a:avLst/>
            <a:gdLst/>
            <a:ahLst/>
            <a:cxnLst/>
            <a:rect l="l" t="t" r="r" b="b"/>
            <a:pathLst>
              <a:path w="7530465" h="662939">
                <a:moveTo>
                  <a:pt x="0" y="662609"/>
                </a:moveTo>
                <a:lnTo>
                  <a:pt x="7529944" y="662609"/>
                </a:lnTo>
                <a:lnTo>
                  <a:pt x="7529944" y="0"/>
                </a:lnTo>
                <a:lnTo>
                  <a:pt x="0" y="0"/>
                </a:lnTo>
                <a:lnTo>
                  <a:pt x="0" y="662609"/>
                </a:lnTo>
                <a:close/>
              </a:path>
            </a:pathLst>
          </a:custGeom>
          <a:solidFill>
            <a:srgbClr val="009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9497352"/>
            <a:ext cx="7529944" cy="9235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582054"/>
            <a:ext cx="6642747" cy="12498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639903" y="6582054"/>
            <a:ext cx="890041" cy="16678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7829029"/>
            <a:ext cx="6642747" cy="12540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639903" y="8247036"/>
            <a:ext cx="890041" cy="125031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0" y="9080207"/>
            <a:ext cx="6642747" cy="41714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6275019"/>
            <a:ext cx="7529944" cy="30703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8206" y="318170"/>
            <a:ext cx="7235190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400" b="1" i="0">
                <a:solidFill>
                  <a:srgbClr val="009D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2689473"/>
            <a:ext cx="7556500" cy="112466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7200" b="1" spc="20">
                <a:solidFill>
                  <a:srgbClr val="FFFFFF"/>
                </a:solidFill>
                <a:latin typeface="Arial"/>
                <a:cs typeface="Arial"/>
              </a:rPr>
              <a:t>Motohiro Nishida</a:t>
            </a:r>
            <a:endParaRPr sz="72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0" y="3937250"/>
            <a:ext cx="75565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b="1">
                <a:solidFill>
                  <a:srgbClr val="FFFFFF"/>
                </a:solidFill>
                <a:latin typeface="Arial"/>
                <a:cs typeface="Arial"/>
              </a:rPr>
              <a:t>Professor</a:t>
            </a:r>
            <a:r>
              <a:rPr lang="en-US" altLang="ko-KR" sz="2000" b="1">
                <a:solidFill>
                  <a:srgbClr val="FFFFFF"/>
                </a:solidFill>
                <a:latin typeface="Arial"/>
                <a:cs typeface="Arial"/>
              </a:rPr>
              <a:t>, Graduate School of Pharmaceutical Sciences Kyushu University/ </a:t>
            </a:r>
          </a:p>
        </p:txBody>
      </p:sp>
      <p:sp>
        <p:nvSpPr>
          <p:cNvPr id="43" name="object 8"/>
          <p:cNvSpPr txBox="1"/>
          <p:nvPr/>
        </p:nvSpPr>
        <p:spPr>
          <a:xfrm>
            <a:off x="3016250" y="4821978"/>
            <a:ext cx="4343400" cy="11503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635" algn="just">
              <a:spcBef>
                <a:spcPts val="130"/>
              </a:spcBef>
            </a:pPr>
            <a:r>
              <a:rPr lang="en-US" sz="1600" b="1" spc="20" dirty="0">
                <a:solidFill>
                  <a:srgbClr val="FFFFFF"/>
                </a:solidFill>
                <a:latin typeface="Arial"/>
                <a:cs typeface="Arial"/>
              </a:rPr>
              <a:t>FEATURING:</a:t>
            </a:r>
          </a:p>
          <a:p>
            <a:pPr marL="635" algn="just">
              <a:spcBef>
                <a:spcPts val="130"/>
              </a:spcBef>
            </a:pPr>
            <a:r>
              <a:rPr lang="en-US" sz="2800" b="1" spc="20">
                <a:solidFill>
                  <a:srgbClr val="FFFFFF"/>
                </a:solidFill>
                <a:latin typeface="Arial"/>
                <a:cs typeface="Arial"/>
              </a:rPr>
              <a:t>Sulfide metabolism in </a:t>
            </a:r>
          </a:p>
          <a:p>
            <a:pPr marL="635" algn="just">
              <a:spcBef>
                <a:spcPts val="130"/>
              </a:spcBef>
            </a:pPr>
            <a:r>
              <a:rPr lang="en-US" sz="2800" b="1" spc="20">
                <a:solidFill>
                  <a:srgbClr val="FFFFFF"/>
                </a:solidFill>
                <a:latin typeface="Arial"/>
                <a:cs typeface="Arial"/>
              </a:rPr>
              <a:t>cardiac stress resistance</a:t>
            </a:r>
            <a:endParaRPr lang="en-US" sz="2800" dirty="0">
              <a:latin typeface="Arial"/>
              <a:cs typeface="Arial"/>
            </a:endParaRPr>
          </a:p>
        </p:txBody>
      </p:sp>
      <p:grpSp>
        <p:nvGrpSpPr>
          <p:cNvPr id="44" name="그룹 43"/>
          <p:cNvGrpSpPr/>
          <p:nvPr/>
        </p:nvGrpSpPr>
        <p:grpSpPr>
          <a:xfrm>
            <a:off x="1492250" y="9944351"/>
            <a:ext cx="4929008" cy="365366"/>
            <a:chOff x="753899" y="9944351"/>
            <a:chExt cx="4929008" cy="365366"/>
          </a:xfrm>
        </p:grpSpPr>
        <p:sp>
          <p:nvSpPr>
            <p:cNvPr id="45" name="object 9"/>
            <p:cNvSpPr txBox="1"/>
            <p:nvPr/>
          </p:nvSpPr>
          <p:spPr>
            <a:xfrm>
              <a:off x="1207126" y="9949735"/>
              <a:ext cx="1429481" cy="322523"/>
            </a:xfrm>
            <a:prstGeom prst="rect">
              <a:avLst/>
            </a:prstGeom>
          </p:spPr>
          <p:txBody>
            <a:bodyPr vert="horz" wrap="square" lIns="0" tIns="14604" rIns="0" bIns="0" rtlCol="0">
              <a:spAutoFit/>
            </a:bodyPr>
            <a:lstStyle/>
            <a:p>
              <a:pPr marL="12700">
                <a:spcBef>
                  <a:spcPts val="114"/>
                </a:spcBef>
              </a:pPr>
              <a:r>
                <a:rPr sz="1000" b="1" spc="20" dirty="0">
                  <a:solidFill>
                    <a:srgbClr val="FFFFFF"/>
                  </a:solidFill>
                  <a:latin typeface="Calibri"/>
                  <a:cs typeface="Calibri"/>
                </a:rPr>
                <a:t>Cardiovascular</a:t>
              </a:r>
              <a:r>
                <a:rPr sz="1000" b="1" spc="-4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000" b="1" spc="30" dirty="0">
                  <a:solidFill>
                    <a:srgbClr val="FFFFFF"/>
                  </a:solidFill>
                  <a:latin typeface="Calibri"/>
                  <a:cs typeface="Calibri"/>
                </a:rPr>
                <a:t>Metabolic</a:t>
              </a:r>
              <a:endParaRPr sz="1000" dirty="0">
                <a:latin typeface="Calibri"/>
                <a:cs typeface="Calibri"/>
              </a:endParaRPr>
            </a:p>
            <a:p>
              <a:pPr marL="12700"/>
              <a:r>
                <a:rPr sz="1000" spc="15" dirty="0">
                  <a:solidFill>
                    <a:srgbClr val="FFFFFF"/>
                  </a:solidFill>
                  <a:latin typeface="Calibri"/>
                  <a:cs typeface="Calibri"/>
                </a:rPr>
                <a:t>Dis</a:t>
              </a:r>
              <a:r>
                <a:rPr sz="1000" i="1" spc="15" dirty="0">
                  <a:solidFill>
                    <a:srgbClr val="FFFFFF"/>
                  </a:solidFill>
                  <a:latin typeface="Calibri"/>
                  <a:cs typeface="Calibri"/>
                </a:rPr>
                <a:t>e</a:t>
              </a:r>
              <a:r>
                <a:rPr sz="1000" spc="15" dirty="0">
                  <a:solidFill>
                    <a:srgbClr val="FFFFFF"/>
                  </a:solidFill>
                  <a:latin typeface="Calibri"/>
                  <a:cs typeface="Calibri"/>
                </a:rPr>
                <a:t>as</a:t>
              </a:r>
              <a:r>
                <a:rPr sz="1000" i="1" spc="15" dirty="0">
                  <a:solidFill>
                    <a:srgbClr val="FFFFFF"/>
                  </a:solidFill>
                  <a:latin typeface="Calibri"/>
                  <a:cs typeface="Calibri"/>
                </a:rPr>
                <a:t>e</a:t>
              </a:r>
              <a:r>
                <a:rPr sz="1000" i="1" spc="-1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000" i="1" spc="15" dirty="0">
                  <a:solidFill>
                    <a:srgbClr val="FFFFFF"/>
                  </a:solidFill>
                  <a:latin typeface="Calibri"/>
                  <a:cs typeface="Calibri"/>
                </a:rPr>
                <a:t>Ce</a:t>
              </a:r>
              <a:r>
                <a:rPr sz="1000" spc="15" dirty="0">
                  <a:solidFill>
                    <a:srgbClr val="FFFFFF"/>
                  </a:solidFill>
                  <a:latin typeface="Calibri"/>
                  <a:cs typeface="Calibri"/>
                </a:rPr>
                <a:t>nter</a:t>
              </a:r>
              <a:endParaRPr sz="1000" dirty="0">
                <a:latin typeface="Calibri"/>
                <a:cs typeface="Calibri"/>
              </a:endParaRPr>
            </a:p>
          </p:txBody>
        </p:sp>
        <p:sp>
          <p:nvSpPr>
            <p:cNvPr id="46" name="object 10"/>
            <p:cNvSpPr/>
            <p:nvPr/>
          </p:nvSpPr>
          <p:spPr>
            <a:xfrm>
              <a:off x="753899" y="9974514"/>
              <a:ext cx="432505" cy="3352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7" name="object 11"/>
            <p:cNvSpPr txBox="1"/>
            <p:nvPr/>
          </p:nvSpPr>
          <p:spPr>
            <a:xfrm>
              <a:off x="3897565" y="9944351"/>
              <a:ext cx="1785342" cy="323807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spcBef>
                  <a:spcPts val="125"/>
                </a:spcBef>
              </a:pPr>
              <a:r>
                <a:rPr sz="1000" spc="10" dirty="0">
                  <a:solidFill>
                    <a:srgbClr val="FFFFFF"/>
                  </a:solidFill>
                  <a:latin typeface="Calibri"/>
                  <a:cs typeface="Calibri"/>
                </a:rPr>
                <a:t>National Research </a:t>
              </a:r>
              <a:r>
                <a:rPr sz="1000" spc="15" dirty="0">
                  <a:solidFill>
                    <a:srgbClr val="FFFFFF"/>
                  </a:solidFill>
                  <a:latin typeface="Calibri"/>
                  <a:cs typeface="Calibri"/>
                </a:rPr>
                <a:t>Laboratory</a:t>
              </a:r>
              <a:r>
                <a:rPr sz="1000" spc="-9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000" dirty="0">
                  <a:solidFill>
                    <a:srgbClr val="FFFFFF"/>
                  </a:solidFill>
                  <a:latin typeface="Calibri"/>
                  <a:cs typeface="Calibri"/>
                </a:rPr>
                <a:t>for</a:t>
              </a:r>
              <a:endParaRPr sz="1000" dirty="0">
                <a:latin typeface="Calibri"/>
                <a:cs typeface="Calibri"/>
              </a:endParaRPr>
            </a:p>
            <a:p>
              <a:pPr marL="12700"/>
              <a:r>
                <a:rPr sz="1000" b="1" spc="25" dirty="0">
                  <a:solidFill>
                    <a:srgbClr val="FFFFFF"/>
                  </a:solidFill>
                  <a:latin typeface="Calibri"/>
                  <a:cs typeface="Calibri"/>
                </a:rPr>
                <a:t>MITOCHONDRIAL</a:t>
              </a:r>
              <a:r>
                <a:rPr sz="1000" b="1" spc="-5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000" b="1" spc="25" dirty="0">
                  <a:solidFill>
                    <a:srgbClr val="FFFFFF"/>
                  </a:solidFill>
                  <a:latin typeface="Calibri"/>
                  <a:cs typeface="Calibri"/>
                </a:rPr>
                <a:t>SIGNALING</a:t>
              </a:r>
              <a:endParaRPr sz="1000" dirty="0">
                <a:latin typeface="Calibri"/>
                <a:cs typeface="Calibri"/>
              </a:endParaRPr>
            </a:p>
          </p:txBody>
        </p:sp>
        <p:sp>
          <p:nvSpPr>
            <p:cNvPr id="48" name="object 12"/>
            <p:cNvSpPr/>
            <p:nvPr/>
          </p:nvSpPr>
          <p:spPr>
            <a:xfrm>
              <a:off x="3465169" y="10029590"/>
              <a:ext cx="400685" cy="202565"/>
            </a:xfrm>
            <a:custGeom>
              <a:avLst/>
              <a:gdLst/>
              <a:ahLst/>
              <a:cxnLst/>
              <a:rect l="l" t="t" r="r" b="b"/>
              <a:pathLst>
                <a:path w="400685" h="202565">
                  <a:moveTo>
                    <a:pt x="301409" y="0"/>
                  </a:moveTo>
                  <a:lnTo>
                    <a:pt x="98793" y="0"/>
                  </a:lnTo>
                  <a:lnTo>
                    <a:pt x="78870" y="2059"/>
                  </a:lnTo>
                  <a:lnTo>
                    <a:pt x="43520" y="17295"/>
                  </a:lnTo>
                  <a:lnTo>
                    <a:pt x="16850" y="44608"/>
                  </a:lnTo>
                  <a:lnTo>
                    <a:pt x="2003" y="80751"/>
                  </a:lnTo>
                  <a:lnTo>
                    <a:pt x="0" y="101104"/>
                  </a:lnTo>
                  <a:lnTo>
                    <a:pt x="2003" y="121457"/>
                  </a:lnTo>
                  <a:lnTo>
                    <a:pt x="16850" y="157595"/>
                  </a:lnTo>
                  <a:lnTo>
                    <a:pt x="43520" y="184909"/>
                  </a:lnTo>
                  <a:lnTo>
                    <a:pt x="78870" y="200149"/>
                  </a:lnTo>
                  <a:lnTo>
                    <a:pt x="98793" y="202209"/>
                  </a:lnTo>
                  <a:lnTo>
                    <a:pt x="301409" y="202209"/>
                  </a:lnTo>
                  <a:lnTo>
                    <a:pt x="321332" y="200149"/>
                  </a:lnTo>
                  <a:lnTo>
                    <a:pt x="339934" y="194221"/>
                  </a:lnTo>
                  <a:lnTo>
                    <a:pt x="98793" y="194221"/>
                  </a:lnTo>
                  <a:lnTo>
                    <a:pt x="80507" y="192334"/>
                  </a:lnTo>
                  <a:lnTo>
                    <a:pt x="34607" y="166979"/>
                  </a:lnTo>
                  <a:lnTo>
                    <a:pt x="9824" y="119893"/>
                  </a:lnTo>
                  <a:lnTo>
                    <a:pt x="7975" y="101104"/>
                  </a:lnTo>
                  <a:lnTo>
                    <a:pt x="9824" y="82314"/>
                  </a:lnTo>
                  <a:lnTo>
                    <a:pt x="34607" y="35217"/>
                  </a:lnTo>
                  <a:lnTo>
                    <a:pt x="80507" y="9874"/>
                  </a:lnTo>
                  <a:lnTo>
                    <a:pt x="98793" y="7988"/>
                  </a:lnTo>
                  <a:lnTo>
                    <a:pt x="339937" y="7988"/>
                  </a:lnTo>
                  <a:lnTo>
                    <a:pt x="321332" y="2059"/>
                  </a:lnTo>
                  <a:lnTo>
                    <a:pt x="301409" y="0"/>
                  </a:lnTo>
                  <a:close/>
                </a:path>
                <a:path w="400685" h="202565">
                  <a:moveTo>
                    <a:pt x="339937" y="7988"/>
                  </a:moveTo>
                  <a:lnTo>
                    <a:pt x="301409" y="7988"/>
                  </a:lnTo>
                  <a:lnTo>
                    <a:pt x="319694" y="9874"/>
                  </a:lnTo>
                  <a:lnTo>
                    <a:pt x="336726" y="15287"/>
                  </a:lnTo>
                  <a:lnTo>
                    <a:pt x="376694" y="48999"/>
                  </a:lnTo>
                  <a:lnTo>
                    <a:pt x="392226" y="101104"/>
                  </a:lnTo>
                  <a:lnTo>
                    <a:pt x="390378" y="119893"/>
                  </a:lnTo>
                  <a:lnTo>
                    <a:pt x="365594" y="166979"/>
                  </a:lnTo>
                  <a:lnTo>
                    <a:pt x="319694" y="192334"/>
                  </a:lnTo>
                  <a:lnTo>
                    <a:pt x="301409" y="194221"/>
                  </a:lnTo>
                  <a:lnTo>
                    <a:pt x="339934" y="194221"/>
                  </a:lnTo>
                  <a:lnTo>
                    <a:pt x="371297" y="172554"/>
                  </a:lnTo>
                  <a:lnTo>
                    <a:pt x="392455" y="140425"/>
                  </a:lnTo>
                  <a:lnTo>
                    <a:pt x="400202" y="101104"/>
                  </a:lnTo>
                  <a:lnTo>
                    <a:pt x="398204" y="80751"/>
                  </a:lnTo>
                  <a:lnTo>
                    <a:pt x="392455" y="61782"/>
                  </a:lnTo>
                  <a:lnTo>
                    <a:pt x="383353" y="44608"/>
                  </a:lnTo>
                  <a:lnTo>
                    <a:pt x="371297" y="29641"/>
                  </a:lnTo>
                  <a:lnTo>
                    <a:pt x="356682" y="17295"/>
                  </a:lnTo>
                  <a:lnTo>
                    <a:pt x="339937" y="798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9" name="object 13"/>
            <p:cNvSpPr/>
            <p:nvPr/>
          </p:nvSpPr>
          <p:spPr>
            <a:xfrm>
              <a:off x="3522073" y="10057492"/>
              <a:ext cx="275590" cy="146685"/>
            </a:xfrm>
            <a:custGeom>
              <a:avLst/>
              <a:gdLst/>
              <a:ahLst/>
              <a:cxnLst/>
              <a:rect l="l" t="t" r="r" b="b"/>
              <a:pathLst>
                <a:path w="275589" h="146684">
                  <a:moveTo>
                    <a:pt x="20668" y="0"/>
                  </a:moveTo>
                  <a:lnTo>
                    <a:pt x="105" y="35750"/>
                  </a:lnTo>
                  <a:lnTo>
                    <a:pt x="0" y="109118"/>
                  </a:lnTo>
                  <a:lnTo>
                    <a:pt x="424" y="115277"/>
                  </a:lnTo>
                  <a:lnTo>
                    <a:pt x="20668" y="146392"/>
                  </a:lnTo>
                  <a:lnTo>
                    <a:pt x="29774" y="146367"/>
                  </a:lnTo>
                  <a:lnTo>
                    <a:pt x="41127" y="144412"/>
                  </a:lnTo>
                  <a:lnTo>
                    <a:pt x="46812" y="141046"/>
                  </a:lnTo>
                  <a:lnTo>
                    <a:pt x="22420" y="141033"/>
                  </a:lnTo>
                  <a:lnTo>
                    <a:pt x="16502" y="137617"/>
                  </a:lnTo>
                  <a:lnTo>
                    <a:pt x="7828" y="125984"/>
                  </a:lnTo>
                  <a:lnTo>
                    <a:pt x="5274" y="117740"/>
                  </a:lnTo>
                  <a:lnTo>
                    <a:pt x="5389" y="28282"/>
                  </a:lnTo>
                  <a:lnTo>
                    <a:pt x="7828" y="20421"/>
                  </a:lnTo>
                  <a:lnTo>
                    <a:pt x="16502" y="8775"/>
                  </a:lnTo>
                  <a:lnTo>
                    <a:pt x="22420" y="5372"/>
                  </a:lnTo>
                  <a:lnTo>
                    <a:pt x="46796" y="5346"/>
                  </a:lnTo>
                  <a:lnTo>
                    <a:pt x="41127" y="1988"/>
                  </a:lnTo>
                  <a:lnTo>
                    <a:pt x="29774" y="25"/>
                  </a:lnTo>
                  <a:lnTo>
                    <a:pt x="20668" y="0"/>
                  </a:lnTo>
                  <a:close/>
                </a:path>
                <a:path w="275589" h="146684">
                  <a:moveTo>
                    <a:pt x="218584" y="117021"/>
                  </a:moveTo>
                  <a:lnTo>
                    <a:pt x="218543" y="117297"/>
                  </a:lnTo>
                  <a:lnTo>
                    <a:pt x="213424" y="118113"/>
                  </a:lnTo>
                  <a:lnTo>
                    <a:pt x="217132" y="129647"/>
                  </a:lnTo>
                  <a:lnTo>
                    <a:pt x="224280" y="138696"/>
                  </a:lnTo>
                  <a:lnTo>
                    <a:pt x="233934" y="144412"/>
                  </a:lnTo>
                  <a:lnTo>
                    <a:pt x="245293" y="146367"/>
                  </a:lnTo>
                  <a:lnTo>
                    <a:pt x="254411" y="146392"/>
                  </a:lnTo>
                  <a:lnTo>
                    <a:pt x="262069" y="141909"/>
                  </a:lnTo>
                  <a:lnTo>
                    <a:pt x="262706" y="141046"/>
                  </a:lnTo>
                  <a:lnTo>
                    <a:pt x="245219" y="141033"/>
                  </a:lnTo>
                  <a:lnTo>
                    <a:pt x="235770" y="139400"/>
                  </a:lnTo>
                  <a:lnTo>
                    <a:pt x="227767" y="134704"/>
                  </a:lnTo>
                  <a:lnTo>
                    <a:pt x="221840" y="127142"/>
                  </a:lnTo>
                  <a:lnTo>
                    <a:pt x="218584" y="117021"/>
                  </a:lnTo>
                  <a:close/>
                </a:path>
                <a:path w="275589" h="146684">
                  <a:moveTo>
                    <a:pt x="110712" y="115735"/>
                  </a:moveTo>
                  <a:lnTo>
                    <a:pt x="107955" y="115735"/>
                  </a:lnTo>
                  <a:lnTo>
                    <a:pt x="105360" y="116205"/>
                  </a:lnTo>
                  <a:lnTo>
                    <a:pt x="108865" y="128575"/>
                  </a:lnTo>
                  <a:lnTo>
                    <a:pt x="115994" y="138156"/>
                  </a:lnTo>
                  <a:lnTo>
                    <a:pt x="125837" y="144261"/>
                  </a:lnTo>
                  <a:lnTo>
                    <a:pt x="137533" y="146367"/>
                  </a:lnTo>
                  <a:lnTo>
                    <a:pt x="137463" y="141033"/>
                  </a:lnTo>
                  <a:lnTo>
                    <a:pt x="127743" y="139278"/>
                  </a:lnTo>
                  <a:lnTo>
                    <a:pt x="119575" y="134254"/>
                  </a:lnTo>
                  <a:lnTo>
                    <a:pt x="113655" y="126226"/>
                  </a:lnTo>
                  <a:lnTo>
                    <a:pt x="110712" y="115735"/>
                  </a:lnTo>
                  <a:close/>
                </a:path>
                <a:path w="275589" h="146684">
                  <a:moveTo>
                    <a:pt x="199192" y="87617"/>
                  </a:moveTo>
                  <a:lnTo>
                    <a:pt x="191521" y="87642"/>
                  </a:lnTo>
                  <a:lnTo>
                    <a:pt x="184064" y="87642"/>
                  </a:lnTo>
                  <a:lnTo>
                    <a:pt x="177830" y="90652"/>
                  </a:lnTo>
                  <a:lnTo>
                    <a:pt x="168775" y="100634"/>
                  </a:lnTo>
                  <a:lnTo>
                    <a:pt x="165879" y="107467"/>
                  </a:lnTo>
                  <a:lnTo>
                    <a:pt x="164487" y="115277"/>
                  </a:lnTo>
                  <a:lnTo>
                    <a:pt x="161409" y="126226"/>
                  </a:lnTo>
                  <a:lnTo>
                    <a:pt x="155486" y="134254"/>
                  </a:lnTo>
                  <a:lnTo>
                    <a:pt x="147317" y="139278"/>
                  </a:lnTo>
                  <a:lnTo>
                    <a:pt x="137603" y="141033"/>
                  </a:lnTo>
                  <a:lnTo>
                    <a:pt x="137533" y="146367"/>
                  </a:lnTo>
                  <a:lnTo>
                    <a:pt x="149229" y="144261"/>
                  </a:lnTo>
                  <a:lnTo>
                    <a:pt x="159071" y="138155"/>
                  </a:lnTo>
                  <a:lnTo>
                    <a:pt x="166196" y="128570"/>
                  </a:lnTo>
                  <a:lnTo>
                    <a:pt x="169691" y="116200"/>
                  </a:lnTo>
                  <a:lnTo>
                    <a:pt x="167099" y="115735"/>
                  </a:lnTo>
                  <a:lnTo>
                    <a:pt x="169798" y="115735"/>
                  </a:lnTo>
                  <a:lnTo>
                    <a:pt x="207211" y="92964"/>
                  </a:lnTo>
                  <a:lnTo>
                    <a:pt x="205618" y="91046"/>
                  </a:lnTo>
                  <a:lnTo>
                    <a:pt x="199239" y="87642"/>
                  </a:lnTo>
                  <a:lnTo>
                    <a:pt x="191521" y="87642"/>
                  </a:lnTo>
                  <a:lnTo>
                    <a:pt x="199192" y="87617"/>
                  </a:lnTo>
                  <a:close/>
                </a:path>
                <a:path w="275589" h="146684">
                  <a:moveTo>
                    <a:pt x="56492" y="116949"/>
                  </a:moveTo>
                  <a:lnTo>
                    <a:pt x="53221" y="127142"/>
                  </a:lnTo>
                  <a:lnTo>
                    <a:pt x="47298" y="134704"/>
                  </a:lnTo>
                  <a:lnTo>
                    <a:pt x="39296" y="139400"/>
                  </a:lnTo>
                  <a:lnTo>
                    <a:pt x="29774" y="141046"/>
                  </a:lnTo>
                  <a:lnTo>
                    <a:pt x="46834" y="141033"/>
                  </a:lnTo>
                  <a:lnTo>
                    <a:pt x="50781" y="138696"/>
                  </a:lnTo>
                  <a:lnTo>
                    <a:pt x="57932" y="129647"/>
                  </a:lnTo>
                  <a:lnTo>
                    <a:pt x="61642" y="118113"/>
                  </a:lnTo>
                  <a:lnTo>
                    <a:pt x="56523" y="117297"/>
                  </a:lnTo>
                  <a:lnTo>
                    <a:pt x="56492" y="116949"/>
                  </a:lnTo>
                  <a:close/>
                </a:path>
                <a:path w="275589" h="146684">
                  <a:moveTo>
                    <a:pt x="262697" y="5346"/>
                  </a:moveTo>
                  <a:lnTo>
                    <a:pt x="245293" y="5346"/>
                  </a:lnTo>
                  <a:lnTo>
                    <a:pt x="252646" y="5372"/>
                  </a:lnTo>
                  <a:lnTo>
                    <a:pt x="258551" y="8775"/>
                  </a:lnTo>
                  <a:lnTo>
                    <a:pt x="267225" y="20421"/>
                  </a:lnTo>
                  <a:lnTo>
                    <a:pt x="269665" y="28282"/>
                  </a:lnTo>
                  <a:lnTo>
                    <a:pt x="269779" y="117740"/>
                  </a:lnTo>
                  <a:lnTo>
                    <a:pt x="267225" y="125984"/>
                  </a:lnTo>
                  <a:lnTo>
                    <a:pt x="262907" y="131800"/>
                  </a:lnTo>
                  <a:lnTo>
                    <a:pt x="258551" y="137617"/>
                  </a:lnTo>
                  <a:lnTo>
                    <a:pt x="252646" y="141033"/>
                  </a:lnTo>
                  <a:lnTo>
                    <a:pt x="245293" y="141046"/>
                  </a:lnTo>
                  <a:lnTo>
                    <a:pt x="262715" y="141033"/>
                  </a:lnTo>
                  <a:lnTo>
                    <a:pt x="275066" y="109118"/>
                  </a:lnTo>
                  <a:lnTo>
                    <a:pt x="274959" y="35750"/>
                  </a:lnTo>
                  <a:lnTo>
                    <a:pt x="267187" y="11430"/>
                  </a:lnTo>
                  <a:lnTo>
                    <a:pt x="262697" y="5346"/>
                  </a:lnTo>
                  <a:close/>
                </a:path>
                <a:path w="275589" h="146684">
                  <a:moveTo>
                    <a:pt x="218568" y="116971"/>
                  </a:moveTo>
                  <a:lnTo>
                    <a:pt x="218610" y="117221"/>
                  </a:lnTo>
                  <a:lnTo>
                    <a:pt x="215310" y="117762"/>
                  </a:lnTo>
                  <a:lnTo>
                    <a:pt x="213401" y="118039"/>
                  </a:lnTo>
                  <a:lnTo>
                    <a:pt x="218543" y="117297"/>
                  </a:lnTo>
                  <a:lnTo>
                    <a:pt x="218568" y="116971"/>
                  </a:lnTo>
                  <a:close/>
                </a:path>
                <a:path w="275589" h="146684">
                  <a:moveTo>
                    <a:pt x="56507" y="116903"/>
                  </a:moveTo>
                  <a:lnTo>
                    <a:pt x="56523" y="117297"/>
                  </a:lnTo>
                  <a:lnTo>
                    <a:pt x="61642" y="118113"/>
                  </a:lnTo>
                  <a:lnTo>
                    <a:pt x="59085" y="117665"/>
                  </a:lnTo>
                  <a:lnTo>
                    <a:pt x="56456" y="117221"/>
                  </a:lnTo>
                  <a:lnTo>
                    <a:pt x="56507" y="116903"/>
                  </a:lnTo>
                  <a:close/>
                </a:path>
                <a:path w="275589" h="146684">
                  <a:moveTo>
                    <a:pt x="218546" y="116903"/>
                  </a:moveTo>
                  <a:lnTo>
                    <a:pt x="215917" y="117297"/>
                  </a:lnTo>
                  <a:lnTo>
                    <a:pt x="213526" y="117703"/>
                  </a:lnTo>
                  <a:lnTo>
                    <a:pt x="213401" y="118039"/>
                  </a:lnTo>
                  <a:lnTo>
                    <a:pt x="215981" y="117665"/>
                  </a:lnTo>
                  <a:lnTo>
                    <a:pt x="218610" y="117221"/>
                  </a:lnTo>
                  <a:lnTo>
                    <a:pt x="218546" y="116903"/>
                  </a:lnTo>
                  <a:close/>
                </a:path>
                <a:path w="275589" h="146684">
                  <a:moveTo>
                    <a:pt x="56509" y="116903"/>
                  </a:moveTo>
                  <a:lnTo>
                    <a:pt x="56456" y="117221"/>
                  </a:lnTo>
                  <a:lnTo>
                    <a:pt x="59757" y="117762"/>
                  </a:lnTo>
                  <a:lnTo>
                    <a:pt x="61666" y="118039"/>
                  </a:lnTo>
                  <a:lnTo>
                    <a:pt x="61758" y="117740"/>
                  </a:lnTo>
                  <a:lnTo>
                    <a:pt x="59063" y="117284"/>
                  </a:lnTo>
                  <a:lnTo>
                    <a:pt x="56509" y="116903"/>
                  </a:lnTo>
                  <a:close/>
                </a:path>
                <a:path w="275589" h="146684">
                  <a:moveTo>
                    <a:pt x="56520" y="116840"/>
                  </a:moveTo>
                  <a:lnTo>
                    <a:pt x="59149" y="117297"/>
                  </a:lnTo>
                  <a:lnTo>
                    <a:pt x="61758" y="117740"/>
                  </a:lnTo>
                  <a:lnTo>
                    <a:pt x="56520" y="116840"/>
                  </a:lnTo>
                  <a:close/>
                </a:path>
                <a:path w="275589" h="146684">
                  <a:moveTo>
                    <a:pt x="218546" y="116840"/>
                  </a:moveTo>
                  <a:lnTo>
                    <a:pt x="213301" y="117688"/>
                  </a:lnTo>
                  <a:lnTo>
                    <a:pt x="216002" y="117284"/>
                  </a:lnTo>
                  <a:lnTo>
                    <a:pt x="218557" y="116903"/>
                  </a:lnTo>
                  <a:close/>
                </a:path>
                <a:path w="275589" h="146684">
                  <a:moveTo>
                    <a:pt x="61886" y="116840"/>
                  </a:moveTo>
                  <a:lnTo>
                    <a:pt x="56520" y="116840"/>
                  </a:lnTo>
                  <a:lnTo>
                    <a:pt x="61765" y="117688"/>
                  </a:lnTo>
                  <a:lnTo>
                    <a:pt x="61886" y="116840"/>
                  </a:lnTo>
                  <a:close/>
                </a:path>
                <a:path w="275589" h="146684">
                  <a:moveTo>
                    <a:pt x="207211" y="92964"/>
                  </a:moveTo>
                  <a:lnTo>
                    <a:pt x="191521" y="92964"/>
                  </a:lnTo>
                  <a:lnTo>
                    <a:pt x="197629" y="93002"/>
                  </a:lnTo>
                  <a:lnTo>
                    <a:pt x="202316" y="95491"/>
                  </a:lnTo>
                  <a:lnTo>
                    <a:pt x="206050" y="99872"/>
                  </a:lnTo>
                  <a:lnTo>
                    <a:pt x="209745" y="104267"/>
                  </a:lnTo>
                  <a:lnTo>
                    <a:pt x="212298" y="110642"/>
                  </a:lnTo>
                  <a:lnTo>
                    <a:pt x="213301" y="117688"/>
                  </a:lnTo>
                  <a:lnTo>
                    <a:pt x="218546" y="116840"/>
                  </a:lnTo>
                  <a:lnTo>
                    <a:pt x="217427" y="109118"/>
                  </a:lnTo>
                  <a:lnTo>
                    <a:pt x="214647" y="101854"/>
                  </a:lnTo>
                  <a:lnTo>
                    <a:pt x="207211" y="92964"/>
                  </a:lnTo>
                  <a:close/>
                </a:path>
                <a:path w="275589" h="146684">
                  <a:moveTo>
                    <a:pt x="218558" y="116840"/>
                  </a:moveTo>
                  <a:lnTo>
                    <a:pt x="218584" y="117021"/>
                  </a:lnTo>
                  <a:lnTo>
                    <a:pt x="218558" y="116840"/>
                  </a:lnTo>
                  <a:close/>
                </a:path>
                <a:path w="275589" h="146684">
                  <a:moveTo>
                    <a:pt x="218557" y="116903"/>
                  </a:moveTo>
                  <a:close/>
                </a:path>
                <a:path w="275589" h="146684">
                  <a:moveTo>
                    <a:pt x="90949" y="87617"/>
                  </a:moveTo>
                  <a:lnTo>
                    <a:pt x="83545" y="87642"/>
                  </a:lnTo>
                  <a:lnTo>
                    <a:pt x="75827" y="87642"/>
                  </a:lnTo>
                  <a:lnTo>
                    <a:pt x="69448" y="91046"/>
                  </a:lnTo>
                  <a:lnTo>
                    <a:pt x="60406" y="101854"/>
                  </a:lnTo>
                  <a:lnTo>
                    <a:pt x="57625" y="109156"/>
                  </a:lnTo>
                  <a:lnTo>
                    <a:pt x="56499" y="116903"/>
                  </a:lnTo>
                  <a:lnTo>
                    <a:pt x="61886" y="116840"/>
                  </a:lnTo>
                  <a:lnTo>
                    <a:pt x="99324" y="92964"/>
                  </a:lnTo>
                  <a:lnTo>
                    <a:pt x="97236" y="90652"/>
                  </a:lnTo>
                  <a:lnTo>
                    <a:pt x="91002" y="87642"/>
                  </a:lnTo>
                  <a:lnTo>
                    <a:pt x="83545" y="87642"/>
                  </a:lnTo>
                  <a:lnTo>
                    <a:pt x="90949" y="87617"/>
                  </a:lnTo>
                  <a:close/>
                </a:path>
                <a:path w="275589" h="146684">
                  <a:moveTo>
                    <a:pt x="99324" y="92964"/>
                  </a:moveTo>
                  <a:lnTo>
                    <a:pt x="83545" y="92964"/>
                  </a:lnTo>
                  <a:lnTo>
                    <a:pt x="89566" y="93002"/>
                  </a:lnTo>
                  <a:lnTo>
                    <a:pt x="94137" y="95237"/>
                  </a:lnTo>
                  <a:lnTo>
                    <a:pt x="97820" y="99225"/>
                  </a:lnTo>
                  <a:lnTo>
                    <a:pt x="101478" y="103225"/>
                  </a:lnTo>
                  <a:lnTo>
                    <a:pt x="104088" y="109156"/>
                  </a:lnTo>
                  <a:lnTo>
                    <a:pt x="105339" y="116205"/>
                  </a:lnTo>
                  <a:lnTo>
                    <a:pt x="105423" y="116027"/>
                  </a:lnTo>
                  <a:lnTo>
                    <a:pt x="107955" y="115735"/>
                  </a:lnTo>
                  <a:lnTo>
                    <a:pt x="110712" y="115735"/>
                  </a:lnTo>
                  <a:lnTo>
                    <a:pt x="110584" y="115277"/>
                  </a:lnTo>
                  <a:lnTo>
                    <a:pt x="109187" y="107467"/>
                  </a:lnTo>
                  <a:lnTo>
                    <a:pt x="106291" y="100634"/>
                  </a:lnTo>
                  <a:lnTo>
                    <a:pt x="99324" y="92964"/>
                  </a:lnTo>
                  <a:close/>
                </a:path>
                <a:path w="275589" h="146684">
                  <a:moveTo>
                    <a:pt x="169798" y="115735"/>
                  </a:moveTo>
                  <a:lnTo>
                    <a:pt x="167099" y="115735"/>
                  </a:lnTo>
                  <a:lnTo>
                    <a:pt x="169740" y="116027"/>
                  </a:lnTo>
                  <a:lnTo>
                    <a:pt x="169715" y="116205"/>
                  </a:lnTo>
                  <a:lnTo>
                    <a:pt x="169798" y="115735"/>
                  </a:lnTo>
                  <a:close/>
                </a:path>
                <a:path w="275589" h="146684">
                  <a:moveTo>
                    <a:pt x="107955" y="115735"/>
                  </a:moveTo>
                  <a:lnTo>
                    <a:pt x="105423" y="116027"/>
                  </a:lnTo>
                  <a:lnTo>
                    <a:pt x="105359" y="116201"/>
                  </a:lnTo>
                  <a:lnTo>
                    <a:pt x="107955" y="115735"/>
                  </a:lnTo>
                  <a:close/>
                </a:path>
                <a:path w="275589" h="146684">
                  <a:moveTo>
                    <a:pt x="167099" y="115735"/>
                  </a:moveTo>
                  <a:lnTo>
                    <a:pt x="169691" y="116200"/>
                  </a:lnTo>
                  <a:lnTo>
                    <a:pt x="169740" y="116027"/>
                  </a:lnTo>
                  <a:lnTo>
                    <a:pt x="167099" y="115735"/>
                  </a:lnTo>
                  <a:close/>
                </a:path>
                <a:path w="275589" h="146684">
                  <a:moveTo>
                    <a:pt x="61765" y="28716"/>
                  </a:moveTo>
                  <a:lnTo>
                    <a:pt x="56520" y="29552"/>
                  </a:lnTo>
                  <a:lnTo>
                    <a:pt x="57639" y="37287"/>
                  </a:lnTo>
                  <a:lnTo>
                    <a:pt x="60406" y="44538"/>
                  </a:lnTo>
                  <a:lnTo>
                    <a:pt x="69448" y="55359"/>
                  </a:lnTo>
                  <a:lnTo>
                    <a:pt x="75875" y="58775"/>
                  </a:lnTo>
                  <a:lnTo>
                    <a:pt x="91002" y="58750"/>
                  </a:lnTo>
                  <a:lnTo>
                    <a:pt x="97236" y="55753"/>
                  </a:lnTo>
                  <a:lnTo>
                    <a:pt x="99335" y="53428"/>
                  </a:lnTo>
                  <a:lnTo>
                    <a:pt x="83545" y="53428"/>
                  </a:lnTo>
                  <a:lnTo>
                    <a:pt x="77437" y="53403"/>
                  </a:lnTo>
                  <a:lnTo>
                    <a:pt x="72738" y="50914"/>
                  </a:lnTo>
                  <a:lnTo>
                    <a:pt x="69017" y="46532"/>
                  </a:lnTo>
                  <a:lnTo>
                    <a:pt x="65321" y="42138"/>
                  </a:lnTo>
                  <a:lnTo>
                    <a:pt x="62768" y="35750"/>
                  </a:lnTo>
                  <a:lnTo>
                    <a:pt x="61765" y="28716"/>
                  </a:lnTo>
                  <a:close/>
                </a:path>
                <a:path w="275589" h="146684">
                  <a:moveTo>
                    <a:pt x="91002" y="58750"/>
                  </a:moveTo>
                  <a:lnTo>
                    <a:pt x="83545" y="58750"/>
                  </a:lnTo>
                  <a:lnTo>
                    <a:pt x="90949" y="58775"/>
                  </a:lnTo>
                  <a:close/>
                </a:path>
                <a:path w="275589" h="146684">
                  <a:moveTo>
                    <a:pt x="154403" y="5346"/>
                  </a:moveTo>
                  <a:lnTo>
                    <a:pt x="137533" y="5346"/>
                  </a:lnTo>
                  <a:lnTo>
                    <a:pt x="147317" y="7116"/>
                  </a:lnTo>
                  <a:lnTo>
                    <a:pt x="155486" y="12142"/>
                  </a:lnTo>
                  <a:lnTo>
                    <a:pt x="161409" y="20171"/>
                  </a:lnTo>
                  <a:lnTo>
                    <a:pt x="164457" y="30949"/>
                  </a:lnTo>
                  <a:lnTo>
                    <a:pt x="165879" y="38938"/>
                  </a:lnTo>
                  <a:lnTo>
                    <a:pt x="168775" y="45770"/>
                  </a:lnTo>
                  <a:lnTo>
                    <a:pt x="177830" y="55753"/>
                  </a:lnTo>
                  <a:lnTo>
                    <a:pt x="184117" y="58775"/>
                  </a:lnTo>
                  <a:lnTo>
                    <a:pt x="199239" y="58750"/>
                  </a:lnTo>
                  <a:lnTo>
                    <a:pt x="205618" y="55359"/>
                  </a:lnTo>
                  <a:lnTo>
                    <a:pt x="207222" y="53428"/>
                  </a:lnTo>
                  <a:lnTo>
                    <a:pt x="191521" y="53428"/>
                  </a:lnTo>
                  <a:lnTo>
                    <a:pt x="185526" y="53403"/>
                  </a:lnTo>
                  <a:lnTo>
                    <a:pt x="180929" y="51168"/>
                  </a:lnTo>
                  <a:lnTo>
                    <a:pt x="173588" y="43167"/>
                  </a:lnTo>
                  <a:lnTo>
                    <a:pt x="170968" y="37249"/>
                  </a:lnTo>
                  <a:lnTo>
                    <a:pt x="169798" y="30657"/>
                  </a:lnTo>
                  <a:lnTo>
                    <a:pt x="167099" y="30657"/>
                  </a:lnTo>
                  <a:lnTo>
                    <a:pt x="169691" y="30192"/>
                  </a:lnTo>
                  <a:lnTo>
                    <a:pt x="166196" y="17824"/>
                  </a:lnTo>
                  <a:lnTo>
                    <a:pt x="159071" y="8242"/>
                  </a:lnTo>
                  <a:lnTo>
                    <a:pt x="154403" y="5346"/>
                  </a:lnTo>
                  <a:close/>
                </a:path>
                <a:path w="275589" h="146684">
                  <a:moveTo>
                    <a:pt x="199239" y="58750"/>
                  </a:moveTo>
                  <a:lnTo>
                    <a:pt x="191521" y="58750"/>
                  </a:lnTo>
                  <a:lnTo>
                    <a:pt x="199192" y="58775"/>
                  </a:lnTo>
                  <a:close/>
                </a:path>
                <a:path w="275589" h="146684">
                  <a:moveTo>
                    <a:pt x="105339" y="30187"/>
                  </a:moveTo>
                  <a:lnTo>
                    <a:pt x="83545" y="53428"/>
                  </a:lnTo>
                  <a:lnTo>
                    <a:pt x="99335" y="53428"/>
                  </a:lnTo>
                  <a:lnTo>
                    <a:pt x="106291" y="45770"/>
                  </a:lnTo>
                  <a:lnTo>
                    <a:pt x="109187" y="38938"/>
                  </a:lnTo>
                  <a:lnTo>
                    <a:pt x="110609" y="30949"/>
                  </a:lnTo>
                  <a:lnTo>
                    <a:pt x="110692" y="30657"/>
                  </a:lnTo>
                  <a:lnTo>
                    <a:pt x="107955" y="30657"/>
                  </a:lnTo>
                  <a:lnTo>
                    <a:pt x="105313" y="30365"/>
                  </a:lnTo>
                  <a:lnTo>
                    <a:pt x="105339" y="30187"/>
                  </a:lnTo>
                  <a:close/>
                </a:path>
                <a:path w="275589" h="146684">
                  <a:moveTo>
                    <a:pt x="213301" y="28716"/>
                  </a:moveTo>
                  <a:lnTo>
                    <a:pt x="191521" y="53428"/>
                  </a:lnTo>
                  <a:lnTo>
                    <a:pt x="207222" y="53428"/>
                  </a:lnTo>
                  <a:lnTo>
                    <a:pt x="214647" y="44538"/>
                  </a:lnTo>
                  <a:lnTo>
                    <a:pt x="217441" y="37249"/>
                  </a:lnTo>
                  <a:lnTo>
                    <a:pt x="218546" y="29552"/>
                  </a:lnTo>
                  <a:lnTo>
                    <a:pt x="213301" y="28716"/>
                  </a:lnTo>
                  <a:close/>
                </a:path>
                <a:path w="275589" h="146684">
                  <a:moveTo>
                    <a:pt x="105362" y="30192"/>
                  </a:moveTo>
                  <a:lnTo>
                    <a:pt x="105313" y="30365"/>
                  </a:lnTo>
                  <a:lnTo>
                    <a:pt x="107955" y="30657"/>
                  </a:lnTo>
                  <a:lnTo>
                    <a:pt x="105362" y="30192"/>
                  </a:lnTo>
                  <a:close/>
                </a:path>
                <a:path w="275589" h="146684">
                  <a:moveTo>
                    <a:pt x="137533" y="25"/>
                  </a:moveTo>
                  <a:lnTo>
                    <a:pt x="125837" y="2137"/>
                  </a:lnTo>
                  <a:lnTo>
                    <a:pt x="115994" y="8242"/>
                  </a:lnTo>
                  <a:lnTo>
                    <a:pt x="108865" y="17824"/>
                  </a:lnTo>
                  <a:lnTo>
                    <a:pt x="105362" y="30192"/>
                  </a:lnTo>
                  <a:lnTo>
                    <a:pt x="107955" y="30657"/>
                  </a:lnTo>
                  <a:lnTo>
                    <a:pt x="110692" y="30657"/>
                  </a:lnTo>
                  <a:lnTo>
                    <a:pt x="113655" y="20171"/>
                  </a:lnTo>
                  <a:lnTo>
                    <a:pt x="119575" y="12142"/>
                  </a:lnTo>
                  <a:lnTo>
                    <a:pt x="127743" y="7116"/>
                  </a:lnTo>
                  <a:lnTo>
                    <a:pt x="137533" y="5346"/>
                  </a:lnTo>
                  <a:lnTo>
                    <a:pt x="154403" y="5346"/>
                  </a:lnTo>
                  <a:lnTo>
                    <a:pt x="149229" y="2137"/>
                  </a:lnTo>
                  <a:lnTo>
                    <a:pt x="137533" y="25"/>
                  </a:lnTo>
                  <a:close/>
                </a:path>
                <a:path w="275589" h="146684">
                  <a:moveTo>
                    <a:pt x="169691" y="30192"/>
                  </a:moveTo>
                  <a:lnTo>
                    <a:pt x="167099" y="30657"/>
                  </a:lnTo>
                  <a:lnTo>
                    <a:pt x="169740" y="30365"/>
                  </a:lnTo>
                  <a:lnTo>
                    <a:pt x="169691" y="30192"/>
                  </a:lnTo>
                  <a:close/>
                </a:path>
                <a:path w="275589" h="146684">
                  <a:moveTo>
                    <a:pt x="169715" y="30187"/>
                  </a:moveTo>
                  <a:lnTo>
                    <a:pt x="169740" y="30365"/>
                  </a:lnTo>
                  <a:lnTo>
                    <a:pt x="167099" y="30657"/>
                  </a:lnTo>
                  <a:lnTo>
                    <a:pt x="169798" y="30657"/>
                  </a:lnTo>
                  <a:lnTo>
                    <a:pt x="169715" y="30187"/>
                  </a:lnTo>
                  <a:close/>
                </a:path>
                <a:path w="275589" h="146684">
                  <a:moveTo>
                    <a:pt x="61756" y="28652"/>
                  </a:moveTo>
                  <a:lnTo>
                    <a:pt x="59149" y="29108"/>
                  </a:lnTo>
                  <a:lnTo>
                    <a:pt x="56511" y="29501"/>
                  </a:lnTo>
                  <a:lnTo>
                    <a:pt x="61765" y="28716"/>
                  </a:lnTo>
                  <a:close/>
                </a:path>
                <a:path w="275589" h="146684">
                  <a:moveTo>
                    <a:pt x="213310" y="28652"/>
                  </a:moveTo>
                  <a:lnTo>
                    <a:pt x="218546" y="29552"/>
                  </a:lnTo>
                  <a:lnTo>
                    <a:pt x="215917" y="29108"/>
                  </a:lnTo>
                  <a:lnTo>
                    <a:pt x="213310" y="28652"/>
                  </a:lnTo>
                  <a:close/>
                </a:path>
                <a:path w="275589" h="146684">
                  <a:moveTo>
                    <a:pt x="56495" y="29465"/>
                  </a:moveTo>
                  <a:close/>
                </a:path>
                <a:path w="275589" h="146684">
                  <a:moveTo>
                    <a:pt x="61642" y="28292"/>
                  </a:moveTo>
                  <a:lnTo>
                    <a:pt x="56444" y="29108"/>
                  </a:lnTo>
                  <a:lnTo>
                    <a:pt x="56507" y="29502"/>
                  </a:lnTo>
                  <a:lnTo>
                    <a:pt x="56456" y="29184"/>
                  </a:lnTo>
                  <a:lnTo>
                    <a:pt x="59754" y="28643"/>
                  </a:lnTo>
                  <a:lnTo>
                    <a:pt x="61666" y="28366"/>
                  </a:lnTo>
                  <a:close/>
                </a:path>
                <a:path w="275589" h="146684">
                  <a:moveTo>
                    <a:pt x="56511" y="29501"/>
                  </a:moveTo>
                  <a:close/>
                </a:path>
                <a:path w="275589" h="146684">
                  <a:moveTo>
                    <a:pt x="213401" y="28366"/>
                  </a:moveTo>
                  <a:lnTo>
                    <a:pt x="213310" y="28652"/>
                  </a:lnTo>
                  <a:lnTo>
                    <a:pt x="215917" y="29108"/>
                  </a:lnTo>
                  <a:lnTo>
                    <a:pt x="218546" y="29502"/>
                  </a:lnTo>
                  <a:lnTo>
                    <a:pt x="218610" y="29184"/>
                  </a:lnTo>
                  <a:lnTo>
                    <a:pt x="215312" y="28643"/>
                  </a:lnTo>
                  <a:lnTo>
                    <a:pt x="213401" y="28366"/>
                  </a:lnTo>
                  <a:close/>
                </a:path>
                <a:path w="275589" h="146684">
                  <a:moveTo>
                    <a:pt x="61666" y="28366"/>
                  </a:moveTo>
                  <a:lnTo>
                    <a:pt x="59085" y="28740"/>
                  </a:lnTo>
                  <a:lnTo>
                    <a:pt x="56456" y="29184"/>
                  </a:lnTo>
                  <a:lnTo>
                    <a:pt x="56511" y="29501"/>
                  </a:lnTo>
                  <a:lnTo>
                    <a:pt x="59149" y="29108"/>
                  </a:lnTo>
                  <a:lnTo>
                    <a:pt x="61756" y="28652"/>
                  </a:lnTo>
                  <a:lnTo>
                    <a:pt x="61666" y="28366"/>
                  </a:lnTo>
                  <a:close/>
                </a:path>
                <a:path w="275589" h="146684">
                  <a:moveTo>
                    <a:pt x="46796" y="5346"/>
                  </a:moveTo>
                  <a:lnTo>
                    <a:pt x="29774" y="5346"/>
                  </a:lnTo>
                  <a:lnTo>
                    <a:pt x="39296" y="6999"/>
                  </a:lnTo>
                  <a:lnTo>
                    <a:pt x="47298" y="11699"/>
                  </a:lnTo>
                  <a:lnTo>
                    <a:pt x="53221" y="19262"/>
                  </a:lnTo>
                  <a:lnTo>
                    <a:pt x="56495" y="29465"/>
                  </a:lnTo>
                  <a:lnTo>
                    <a:pt x="56444" y="29108"/>
                  </a:lnTo>
                  <a:lnTo>
                    <a:pt x="61642" y="28292"/>
                  </a:lnTo>
                  <a:lnTo>
                    <a:pt x="57932" y="16757"/>
                  </a:lnTo>
                  <a:lnTo>
                    <a:pt x="50781" y="7707"/>
                  </a:lnTo>
                  <a:lnTo>
                    <a:pt x="46796" y="5346"/>
                  </a:lnTo>
                  <a:close/>
                </a:path>
                <a:path w="275589" h="146684">
                  <a:moveTo>
                    <a:pt x="213424" y="28292"/>
                  </a:moveTo>
                  <a:lnTo>
                    <a:pt x="215981" y="28740"/>
                  </a:lnTo>
                  <a:lnTo>
                    <a:pt x="218610" y="29184"/>
                  </a:lnTo>
                  <a:lnTo>
                    <a:pt x="218565" y="29443"/>
                  </a:lnTo>
                  <a:lnTo>
                    <a:pt x="218623" y="29108"/>
                  </a:lnTo>
                  <a:lnTo>
                    <a:pt x="213424" y="28292"/>
                  </a:lnTo>
                  <a:close/>
                </a:path>
                <a:path w="275589" h="146684">
                  <a:moveTo>
                    <a:pt x="254411" y="0"/>
                  </a:moveTo>
                  <a:lnTo>
                    <a:pt x="217132" y="16757"/>
                  </a:lnTo>
                  <a:lnTo>
                    <a:pt x="213424" y="28292"/>
                  </a:lnTo>
                  <a:lnTo>
                    <a:pt x="218623" y="29108"/>
                  </a:lnTo>
                  <a:lnTo>
                    <a:pt x="218581" y="29394"/>
                  </a:lnTo>
                  <a:lnTo>
                    <a:pt x="221840" y="19262"/>
                  </a:lnTo>
                  <a:lnTo>
                    <a:pt x="227767" y="11699"/>
                  </a:lnTo>
                  <a:lnTo>
                    <a:pt x="235770" y="6999"/>
                  </a:lnTo>
                  <a:lnTo>
                    <a:pt x="245293" y="5346"/>
                  </a:lnTo>
                  <a:lnTo>
                    <a:pt x="262697" y="5346"/>
                  </a:lnTo>
                  <a:lnTo>
                    <a:pt x="262069" y="4495"/>
                  </a:lnTo>
                  <a:lnTo>
                    <a:pt x="254411" y="0"/>
                  </a:lnTo>
                  <a:close/>
                </a:path>
                <a:path w="275589" h="146684">
                  <a:moveTo>
                    <a:pt x="61715" y="28359"/>
                  </a:moveTo>
                  <a:lnTo>
                    <a:pt x="61758" y="28652"/>
                  </a:lnTo>
                  <a:lnTo>
                    <a:pt x="61715" y="28359"/>
                  </a:lnTo>
                  <a:close/>
                </a:path>
                <a:path w="275589" h="146684">
                  <a:moveTo>
                    <a:pt x="61701" y="28282"/>
                  </a:moveTo>
                  <a:close/>
                </a:path>
                <a:path w="275589" h="146684">
                  <a:moveTo>
                    <a:pt x="213365" y="28282"/>
                  </a:move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0" name="object 14"/>
            <p:cNvSpPr/>
            <p:nvPr/>
          </p:nvSpPr>
          <p:spPr>
            <a:xfrm>
              <a:off x="3786556" y="10106565"/>
              <a:ext cx="16510" cy="47625"/>
            </a:xfrm>
            <a:custGeom>
              <a:avLst/>
              <a:gdLst/>
              <a:ahLst/>
              <a:cxnLst/>
              <a:rect l="l" t="t" r="r" b="b"/>
              <a:pathLst>
                <a:path w="16510" h="47625">
                  <a:moveTo>
                    <a:pt x="14224" y="0"/>
                  </a:moveTo>
                  <a:lnTo>
                    <a:pt x="1739" y="0"/>
                  </a:lnTo>
                  <a:lnTo>
                    <a:pt x="0" y="1739"/>
                  </a:lnTo>
                  <a:lnTo>
                    <a:pt x="0" y="45758"/>
                  </a:lnTo>
                  <a:lnTo>
                    <a:pt x="1739" y="47498"/>
                  </a:lnTo>
                  <a:lnTo>
                    <a:pt x="14224" y="47498"/>
                  </a:lnTo>
                  <a:lnTo>
                    <a:pt x="15963" y="45758"/>
                  </a:lnTo>
                  <a:lnTo>
                    <a:pt x="15963" y="1739"/>
                  </a:lnTo>
                  <a:lnTo>
                    <a:pt x="142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1" name="object 15"/>
            <p:cNvSpPr/>
            <p:nvPr/>
          </p:nvSpPr>
          <p:spPr>
            <a:xfrm>
              <a:off x="3770795" y="10122338"/>
              <a:ext cx="47625" cy="16510"/>
            </a:xfrm>
            <a:custGeom>
              <a:avLst/>
              <a:gdLst/>
              <a:ahLst/>
              <a:cxnLst/>
              <a:rect l="l" t="t" r="r" b="b"/>
              <a:pathLst>
                <a:path w="47625" h="16509">
                  <a:moveTo>
                    <a:pt x="45745" y="0"/>
                  </a:moveTo>
                  <a:lnTo>
                    <a:pt x="1727" y="0"/>
                  </a:lnTo>
                  <a:lnTo>
                    <a:pt x="0" y="1739"/>
                  </a:lnTo>
                  <a:lnTo>
                    <a:pt x="0" y="14224"/>
                  </a:lnTo>
                  <a:lnTo>
                    <a:pt x="1727" y="15951"/>
                  </a:lnTo>
                  <a:lnTo>
                    <a:pt x="45745" y="15951"/>
                  </a:lnTo>
                  <a:lnTo>
                    <a:pt x="47498" y="14224"/>
                  </a:lnTo>
                  <a:lnTo>
                    <a:pt x="47498" y="1739"/>
                  </a:lnTo>
                  <a:lnTo>
                    <a:pt x="457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2" name="object 3"/>
          <p:cNvSpPr txBox="1"/>
          <p:nvPr/>
        </p:nvSpPr>
        <p:spPr>
          <a:xfrm>
            <a:off x="1" y="1640362"/>
            <a:ext cx="7556500" cy="705962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405"/>
              </a:spcBef>
            </a:pPr>
            <a:r>
              <a:rPr lang="en-US" sz="2000" b="1" spc="15">
                <a:solidFill>
                  <a:srgbClr val="FFFFFF"/>
                </a:solidFill>
                <a:latin typeface="Arial"/>
                <a:cs typeface="Arial"/>
              </a:rPr>
              <a:t>30th, </a:t>
            </a:r>
            <a:r>
              <a:rPr lang="en-US" sz="2000" b="1" spc="20">
                <a:solidFill>
                  <a:srgbClr val="FFFFFF"/>
                </a:solidFill>
                <a:latin typeface="Arial"/>
                <a:cs typeface="Arial"/>
              </a:rPr>
              <a:t>Nov</a:t>
            </a:r>
            <a:r>
              <a:rPr sz="2000" b="1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altLang="ko-KR" sz="2000" b="1" spc="20" dirty="0">
                <a:solidFill>
                  <a:srgbClr val="FFFFFF"/>
                </a:solidFill>
                <a:latin typeface="Arial"/>
                <a:cs typeface="Arial"/>
              </a:rPr>
              <a:t>| </a:t>
            </a:r>
            <a:r>
              <a:rPr lang="en-US" sz="2000" b="1" spc="15" dirty="0">
                <a:solidFill>
                  <a:srgbClr val="FFFFFF"/>
                </a:solidFill>
                <a:latin typeface="Arial"/>
                <a:cs typeface="Arial"/>
              </a:rPr>
              <a:t>Cardiovascular and Metabolic Disease Center</a:t>
            </a:r>
          </a:p>
          <a:p>
            <a:pPr marL="12700" algn="ctr">
              <a:lnSpc>
                <a:spcPct val="100000"/>
              </a:lnSpc>
              <a:spcBef>
                <a:spcPts val="310"/>
              </a:spcBef>
            </a:pPr>
            <a:r>
              <a:rPr sz="2000" b="1" spc="15" dirty="0">
                <a:solidFill>
                  <a:srgbClr val="FFFFFF"/>
                </a:solidFill>
                <a:latin typeface="Arial"/>
                <a:cs typeface="Arial"/>
              </a:rPr>
              <a:t>College of Medicine, </a:t>
            </a:r>
            <a:r>
              <a:rPr sz="2000" b="1" spc="10" dirty="0" err="1">
                <a:solidFill>
                  <a:srgbClr val="FFFFFF"/>
                </a:solidFill>
                <a:latin typeface="Arial"/>
                <a:cs typeface="Arial"/>
              </a:rPr>
              <a:t>Inje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15">
                <a:solidFill>
                  <a:srgbClr val="FFFFFF"/>
                </a:solidFill>
                <a:latin typeface="Arial"/>
                <a:cs typeface="Arial"/>
              </a:rPr>
              <a:t>University</a:t>
            </a:r>
            <a:r>
              <a:rPr lang="en-US" sz="2000" b="1" spc="15">
                <a:solidFill>
                  <a:srgbClr val="FFFFFF"/>
                </a:solidFill>
                <a:latin typeface="Arial"/>
                <a:cs typeface="Arial"/>
              </a:rPr>
              <a:t> |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3" name="object 6"/>
          <p:cNvSpPr txBox="1">
            <a:spLocks/>
          </p:cNvSpPr>
          <p:nvPr/>
        </p:nvSpPr>
        <p:spPr>
          <a:xfrm>
            <a:off x="488950" y="-401319"/>
            <a:ext cx="7556500" cy="2166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8400" b="1" i="0">
                <a:solidFill>
                  <a:srgbClr val="009DDC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l" latinLnBrk="0">
              <a:spcBef>
                <a:spcPts val="95"/>
              </a:spcBef>
            </a:pPr>
            <a:r>
              <a:rPr lang="en-US" sz="14000" kern="0" spc="-5">
                <a:latin typeface="+mn-lt"/>
              </a:rPr>
              <a:t>COOL</a:t>
            </a:r>
            <a:r>
              <a:rPr lang="en-US" sz="11500" kern="0" spc="-220">
                <a:latin typeface="+mn-lt"/>
              </a:rPr>
              <a:t> </a:t>
            </a:r>
            <a:endParaRPr lang="en-US" sz="2800" kern="0" spc="-5" dirty="0">
              <a:latin typeface="+mn-lt"/>
            </a:endParaRPr>
          </a:p>
        </p:txBody>
      </p:sp>
      <p:sp>
        <p:nvSpPr>
          <p:cNvPr id="54" name="object 7"/>
          <p:cNvSpPr txBox="1"/>
          <p:nvPr/>
        </p:nvSpPr>
        <p:spPr>
          <a:xfrm>
            <a:off x="609600" y="1344742"/>
            <a:ext cx="758825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b="1" spc="15" dirty="0">
                <a:solidFill>
                  <a:srgbClr val="2E3092"/>
                </a:solidFill>
                <a:latin typeface="Arial"/>
                <a:cs typeface="Arial"/>
              </a:rPr>
              <a:t>Co</a:t>
            </a:r>
            <a:r>
              <a:rPr sz="2000" b="1" spc="15" dirty="0">
                <a:solidFill>
                  <a:srgbClr val="009DDC"/>
                </a:solidFill>
                <a:latin typeface="Arial"/>
                <a:cs typeface="Arial"/>
              </a:rPr>
              <a:t>mmunicating </a:t>
            </a:r>
            <a:r>
              <a:rPr sz="2000" b="1" spc="10" dirty="0">
                <a:solidFill>
                  <a:srgbClr val="009DDC"/>
                </a:solidFill>
                <a:latin typeface="Arial"/>
                <a:cs typeface="Arial"/>
              </a:rPr>
              <a:t>with </a:t>
            </a:r>
            <a:r>
              <a:rPr sz="2000" b="1" spc="15" dirty="0">
                <a:solidFill>
                  <a:srgbClr val="2E3092"/>
                </a:solidFill>
                <a:latin typeface="Arial"/>
                <a:cs typeface="Arial"/>
              </a:rPr>
              <a:t>O</a:t>
            </a:r>
            <a:r>
              <a:rPr sz="2000" b="1" spc="15" dirty="0">
                <a:solidFill>
                  <a:srgbClr val="009DDC"/>
                </a:solidFill>
                <a:latin typeface="Arial"/>
                <a:cs typeface="Arial"/>
              </a:rPr>
              <a:t>utstanding Science</a:t>
            </a:r>
            <a:r>
              <a:rPr sz="2000" b="1" spc="-55" dirty="0">
                <a:solidFill>
                  <a:srgbClr val="009DDC"/>
                </a:solidFill>
                <a:latin typeface="Arial"/>
                <a:cs typeface="Arial"/>
              </a:rPr>
              <a:t> </a:t>
            </a:r>
            <a:r>
              <a:rPr sz="2000" b="1" spc="15" dirty="0">
                <a:solidFill>
                  <a:srgbClr val="2E3092"/>
                </a:solidFill>
                <a:latin typeface="Arial"/>
                <a:cs typeface="Arial"/>
              </a:rPr>
              <a:t>L</a:t>
            </a:r>
            <a:r>
              <a:rPr sz="2000" b="1" spc="15" dirty="0">
                <a:solidFill>
                  <a:srgbClr val="009DDC"/>
                </a:solidFill>
                <a:latin typeface="Arial"/>
                <a:cs typeface="Arial"/>
              </a:rPr>
              <a:t>eaders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5" name="object 6"/>
          <p:cNvSpPr txBox="1">
            <a:spLocks/>
          </p:cNvSpPr>
          <p:nvPr/>
        </p:nvSpPr>
        <p:spPr>
          <a:xfrm>
            <a:off x="3711215" y="88900"/>
            <a:ext cx="3168830" cy="1358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8400" b="1" i="0">
                <a:solidFill>
                  <a:srgbClr val="009DDC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r" latinLnBrk="0">
              <a:lnSpc>
                <a:spcPts val="5000"/>
              </a:lnSpc>
              <a:spcBef>
                <a:spcPts val="95"/>
              </a:spcBef>
            </a:pPr>
            <a:r>
              <a:rPr lang="en-US" sz="6000" kern="0" spc="-5" dirty="0">
                <a:latin typeface="+mn-lt"/>
              </a:rPr>
              <a:t>Lecture</a:t>
            </a:r>
          </a:p>
          <a:p>
            <a:pPr marL="12700" algn="r" latinLnBrk="0">
              <a:lnSpc>
                <a:spcPts val="5000"/>
              </a:lnSpc>
              <a:spcBef>
                <a:spcPts val="95"/>
              </a:spcBef>
            </a:pPr>
            <a:r>
              <a:rPr lang="en-US" sz="6000" kern="0" spc="-5">
                <a:latin typeface="+mn-lt"/>
              </a:rPr>
              <a:t>2023</a:t>
            </a:r>
            <a:r>
              <a:rPr lang="en-US" sz="6000" kern="0" spc="-220">
                <a:latin typeface="+mn-lt"/>
              </a:rPr>
              <a:t> </a:t>
            </a:r>
            <a:endParaRPr lang="en-US" sz="6000" kern="0" spc="-5" dirty="0">
              <a:latin typeface="+mn-lt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48EEB0C-044B-414C-9A3D-7017BCAFC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09" y="4737100"/>
            <a:ext cx="2395538" cy="286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25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1990</TotalTime>
  <Words>54</Words>
  <Application>Microsoft Office PowerPoint</Application>
  <PresentationFormat>사용자 지정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Calibri</vt:lpstr>
      <vt:lpstr>Office Theme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Adam R. Wende 포스터.ai</dc:title>
  <dc:creator>admin</dc:creator>
  <cp:lastModifiedBy>김형규</cp:lastModifiedBy>
  <cp:revision>28</cp:revision>
  <cp:lastPrinted>2019-09-03T00:58:07Z</cp:lastPrinted>
  <dcterms:created xsi:type="dcterms:W3CDTF">2019-09-03T00:28:59Z</dcterms:created>
  <dcterms:modified xsi:type="dcterms:W3CDTF">2023-11-22T02:51:10Z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2016-10-17T00:00:00Z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2019-09-03T00:00:00Z</vt:filetime>
  </property>
</Properties>
</file>